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75" r:id="rId5"/>
    <p:sldId id="276" r:id="rId6"/>
    <p:sldId id="257" r:id="rId7"/>
    <p:sldId id="258" r:id="rId8"/>
    <p:sldId id="259" r:id="rId9"/>
    <p:sldId id="260" r:id="rId10"/>
    <p:sldId id="261" r:id="rId11"/>
    <p:sldId id="263" r:id="rId12"/>
    <p:sldId id="264" r:id="rId13"/>
    <p:sldId id="262" r:id="rId14"/>
    <p:sldId id="277" r:id="rId15"/>
    <p:sldId id="269" r:id="rId16"/>
    <p:sldId id="267" r:id="rId17"/>
    <p:sldId id="278" r:id="rId18"/>
    <p:sldId id="271" r:id="rId19"/>
    <p:sldId id="273" r:id="rId20"/>
    <p:sldId id="268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FF"/>
    <a:srgbClr val="0000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3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9EB12-6878-4B28-BED1-7BBA1F08EEEB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48C30-2CB0-4279-87D7-1792CD0CA1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\\CZN-KRL-001\outbox\ЕЛЕНА АЛЕКСЕЕВНА\14.12.2020\Now-easy-to-learn-essay-writing-skills-5-Tips-1024x6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7"/>
            <a:ext cx="8429684" cy="4500594"/>
          </a:xfrm>
          <a:prstGeom prst="rect">
            <a:avLst/>
          </a:prstGeom>
          <a:noFill/>
        </p:spPr>
      </p:pic>
      <p:pic>
        <p:nvPicPr>
          <p:cNvPr id="4" name="Picture 2" descr="Z:\Логотип Работа России\Логотип Работа Росси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1214446" cy="121444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98" y="500042"/>
            <a:ext cx="75723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Технология поиска работы!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1406" y="5387999"/>
            <a:ext cx="8715436" cy="1255711"/>
          </a:xfrm>
        </p:spPr>
        <p:txBody>
          <a:bodyPr>
            <a:normAutofit/>
          </a:bodyPr>
          <a:lstStyle/>
          <a:p>
            <a:pPr fontAlgn="base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Каждая жизнь – это картина.</a:t>
            </a:r>
            <a:b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</a:br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Родители дают холст, судьба – рамку,</a:t>
            </a:r>
            <a:b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</a:br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Общество - краски, ну, а рисовать приходится нам самим!</a:t>
            </a:r>
            <a:endParaRPr lang="ru-RU" sz="2000" b="1" i="1" dirty="0">
              <a:solidFill>
                <a:srgbClr val="FF6600"/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СУ\Desktop\Новая папка\ИАП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42" y="-713"/>
            <a:ext cx="8001024" cy="7073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АСУ\Desktop\Новая папка\работа в россии\11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30872" y="207620"/>
            <a:ext cx="13046606" cy="7007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СУ\Desktop\Новая папка\работа в росси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28924" y="142852"/>
            <a:ext cx="13384714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СУ\Desktop\Новая папка\работа в россии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35590" y="71414"/>
            <a:ext cx="13708448" cy="6715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СУ\Desktop\Новая папка\13Xc-ba_e5yqXIma_pqZIl9afZZimn9ublp5mmRceZxo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3077" y="-71462"/>
            <a:ext cx="5417953" cy="407196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357554" y="2714620"/>
            <a:ext cx="5786446" cy="1571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2400" b="1" i="1" dirty="0" smtClean="0">
                <a:latin typeface="Bookman Old Style" pitchFamily="18" charset="0"/>
              </a:rPr>
              <a:t>Резюме  на рынке труда - это ваша визитная карточка.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702742"/>
            <a:ext cx="87868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Bookman Old Style" pitchFamily="18" charset="0"/>
              </a:rPr>
              <a:t>Главная цель любого резюме - </a:t>
            </a:r>
            <a:r>
              <a:rPr lang="ru-RU" sz="3200" i="1" dirty="0" smtClean="0">
                <a:latin typeface="Bookman Old Style" pitchFamily="18" charset="0"/>
              </a:rPr>
              <a:t>добиться приглашения на собеседование.</a:t>
            </a:r>
            <a:endParaRPr lang="ru-RU" sz="32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АСУ\Desktop\Новая папка\работа в россии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14610" y="0"/>
            <a:ext cx="13630304" cy="7321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СУ\Desktop\Новая папка\работа в россии\резюм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7585" y="1142984"/>
            <a:ext cx="9665931" cy="792961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4282" y="214291"/>
            <a:ext cx="8786874" cy="7858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Конструктор резюме на сайте Работа в России</a:t>
            </a:r>
            <a:endParaRPr lang="ru-RU" sz="3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СУ\Desktop\Новая папка\job-interview-u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1"/>
            <a:ext cx="9787006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1438" y="5286388"/>
            <a:ext cx="9286908" cy="18573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3333FF"/>
                </a:solidFill>
                <a:latin typeface="Bookman Old Style" pitchFamily="18" charset="0"/>
              </a:rPr>
              <a:t>Непосредственное обращение к работодателю</a:t>
            </a:r>
            <a:endParaRPr lang="ru-RU" i="1" dirty="0">
              <a:solidFill>
                <a:srgbClr val="3333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71472" y="4000504"/>
            <a:ext cx="7772400" cy="111283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6600"/>
                </a:solidFill>
                <a:latin typeface="Bookman Old Style" pitchFamily="18" charset="0"/>
              </a:rPr>
              <a:t>Вдохновляйтесь!</a:t>
            </a:r>
            <a:endParaRPr lang="ru-RU" i="1" dirty="0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06" y="5229067"/>
            <a:ext cx="90725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3333FF"/>
                </a:solidFill>
                <a:latin typeface="Bookman Old Style" pitchFamily="18" charset="0"/>
              </a:rPr>
              <a:t>Желаем удачи в реализации поставленных целей!</a:t>
            </a:r>
            <a:endParaRPr lang="ru-RU" sz="3600" b="1" i="1" dirty="0">
              <a:solidFill>
                <a:srgbClr val="3333FF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C:\Users\АСУ\Desktop\Новая папка\1XoL-1728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7166"/>
            <a:ext cx="5143536" cy="3571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8715436" cy="171451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учреждение здравоохранения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«Крыловская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центральная районная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больница»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министерства здравоохранения Краснодарского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края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ГБУЗ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«Крыловская ЦРБ»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МЗ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КК)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428868"/>
            <a:ext cx="6400800" cy="25717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6600"/>
                </a:solidFill>
              </a:rPr>
              <a:t>Начальник отдела кадров</a:t>
            </a:r>
          </a:p>
          <a:p>
            <a:r>
              <a:rPr lang="ru-RU" sz="5400" b="1" dirty="0" smtClean="0">
                <a:solidFill>
                  <a:srgbClr val="FF6600"/>
                </a:solidFill>
              </a:rPr>
              <a:t>Наталья Сергеевна </a:t>
            </a:r>
            <a:r>
              <a:rPr lang="ru-RU" sz="5400" b="1" dirty="0" err="1" smtClean="0">
                <a:solidFill>
                  <a:srgbClr val="FF6600"/>
                </a:solidFill>
              </a:rPr>
              <a:t>Павлюк</a:t>
            </a:r>
            <a:endParaRPr lang="ru-RU" sz="5400" b="1" dirty="0">
              <a:solidFill>
                <a:srgbClr val="FF66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64" y="5143488"/>
            <a:ext cx="8715436" cy="1714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5143512"/>
            <a:ext cx="4491070" cy="1500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Телефон 8 (86161) 31-6-90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crbkryl@miackuban.ru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www.crbkryl.ru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314" name="Picture 2" descr="https://armit.ru/upload/iblock/0bb/logoMinzdra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14351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8715436" cy="125571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учреждение Краснодарского края</a:t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«Центр занятости населения Крыловского района»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85926"/>
            <a:ext cx="6400800" cy="32861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6600"/>
                </a:solidFill>
              </a:rPr>
              <a:t>Ведущий специалист,</a:t>
            </a:r>
          </a:p>
          <a:p>
            <a:r>
              <a:rPr lang="ru-RU" dirty="0" smtClean="0">
                <a:solidFill>
                  <a:srgbClr val="FF6600"/>
                </a:solidFill>
              </a:rPr>
              <a:t>главный эксперт центра занятости</a:t>
            </a:r>
          </a:p>
          <a:p>
            <a:r>
              <a:rPr lang="ru-RU" sz="2600" dirty="0" smtClean="0">
                <a:solidFill>
                  <a:srgbClr val="FF6600"/>
                </a:solidFill>
              </a:rPr>
              <a:t>Отдела трудоустройства,</a:t>
            </a:r>
          </a:p>
          <a:p>
            <a:r>
              <a:rPr lang="ru-RU" sz="2600" dirty="0" smtClean="0">
                <a:solidFill>
                  <a:srgbClr val="FF6600"/>
                </a:solidFill>
              </a:rPr>
              <a:t> </a:t>
            </a:r>
            <a:r>
              <a:rPr lang="ru-RU" sz="2600" dirty="0" err="1" smtClean="0">
                <a:solidFill>
                  <a:srgbClr val="FF6600"/>
                </a:solidFill>
              </a:rPr>
              <a:t>спецпрограмм</a:t>
            </a:r>
            <a:r>
              <a:rPr lang="ru-RU" sz="2600" dirty="0" smtClean="0">
                <a:solidFill>
                  <a:srgbClr val="FF6600"/>
                </a:solidFill>
              </a:rPr>
              <a:t> и </a:t>
            </a:r>
            <a:r>
              <a:rPr lang="ru-RU" sz="2600" dirty="0" err="1" smtClean="0">
                <a:solidFill>
                  <a:srgbClr val="FF6600"/>
                </a:solidFill>
              </a:rPr>
              <a:t>профобучения</a:t>
            </a:r>
            <a:endParaRPr lang="ru-RU" sz="2600" dirty="0" smtClean="0">
              <a:solidFill>
                <a:srgbClr val="FF6600"/>
              </a:solidFill>
            </a:endParaRPr>
          </a:p>
          <a:p>
            <a:r>
              <a:rPr lang="ru-RU" sz="5400" b="1" dirty="0" smtClean="0">
                <a:solidFill>
                  <a:srgbClr val="FF6600"/>
                </a:solidFill>
              </a:rPr>
              <a:t>Елена Алексеевна</a:t>
            </a:r>
          </a:p>
          <a:p>
            <a:r>
              <a:rPr lang="ru-RU" sz="5400" b="1" dirty="0" smtClean="0">
                <a:solidFill>
                  <a:srgbClr val="FF6600"/>
                </a:solidFill>
              </a:rPr>
              <a:t>Козлитина</a:t>
            </a:r>
            <a:endParaRPr lang="ru-RU" sz="5400" b="1" dirty="0">
              <a:solidFill>
                <a:srgbClr val="FF6600"/>
              </a:solidFill>
            </a:endParaRPr>
          </a:p>
        </p:txBody>
      </p:sp>
      <p:pic>
        <p:nvPicPr>
          <p:cNvPr id="1027" name="Picture 3" descr="C:\Users\АСУ\Desktop\Новая папка\Работа России (лого-бел)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4929198"/>
            <a:ext cx="1297100" cy="127477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58" y="5429264"/>
            <a:ext cx="449107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Телефон 8(86161) 32-2-54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krilovskaya@czn.krasnodar.ru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СУ\Desktop\Новая папка\црб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10060801" cy="7739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500043"/>
          <a:ext cx="8786874" cy="6228229"/>
        </p:xfrm>
        <a:graphic>
          <a:graphicData uri="http://schemas.openxmlformats.org/drawingml/2006/table">
            <a:tbl>
              <a:tblPr/>
              <a:tblGrid>
                <a:gridCol w="3839862"/>
                <a:gridCol w="4947012"/>
              </a:tblGrid>
              <a:tr h="199564"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Профессия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Требования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Акушерка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Среднее профессиональное (в т.ч. начальное профессиональное)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Врач-хирург, хирургическое отделение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 ультразвуковой диагностики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</a:t>
                      </a:r>
                      <a:r>
                        <a:rPr lang="ru-RU" sz="1050" b="1" spc="-1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Высшее Стаж</a:t>
                      </a: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: 2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484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Заведующий фельдшерско-акушерским пунктом - фельдшер (акушер, медицинская сестра)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Среднее профессиональное (в т.ч. начальное профессиональное)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484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Заведующий отделением (в прочих отраслях), скорая и неотложная помощь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Врач-инфекционист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484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 скорой медицинской помощи, скорая и неотложная помощь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Врач-онколог, онкология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Врач-терапевт, терапия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2638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Санитар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Основное общее (9 </a:t>
                      </a:r>
                      <a:r>
                        <a:rPr lang="ru-RU" sz="1050" b="1" spc="-1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кл</a:t>
                      </a: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.)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484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Медицинский психолог, психиатрический кабинет 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</a:t>
                      </a:r>
                      <a:r>
                        <a:rPr lang="ru-RU" sz="1050" b="1" spc="-1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специалист. Стаж</a:t>
                      </a: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: 1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Врач-кардиолог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Врач-неонатолог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Врач-терапевт участковый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Врач-психиатр-нарколог, психиатрия, наркология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Врач-акушер-гинеколог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484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Фельдшер скорой медицинской помощи, скорая и неотложная помощь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Среднее профессиональное (в т.ч. начальное профессиональное)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Фельдшер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Среднее профессиональное (в т.ч. начальное профессиональное)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1231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Врач-анестезиолог-реаниматолог, анестезиология реаниматология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</a:t>
                      </a:r>
                      <a:r>
                        <a:rPr lang="ru-RU" sz="1050" b="1" spc="-1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Высшее Стаж</a:t>
                      </a: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: 3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Врач-акушер-гинеколог, акушер-гинеколог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Высшее, дипломированный специалист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4484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Заведующий фельдшерско-акушерским пунктом - фельдшер (акушер, медицинская сестра)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Среднее профессиональное (в т.ч. начальное профессиональное)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2638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Врач-педиатр участковый</a:t>
                      </a:r>
                      <a:endParaRPr lang="ru-RU" sz="105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Высшее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363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Медицинская сестра, терапевтическое отделение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6569" marR="265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50" b="1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Образование: Среднее профессиональное (в т.ч. начальное профессиональное)</a:t>
                      </a:r>
                      <a:endParaRPr lang="ru-RU" sz="105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3169" marR="13169" marT="1316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5720" y="71414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Bookman Old Style" pitchFamily="18" charset="0"/>
              </a:rPr>
              <a:t>Вакансии </a:t>
            </a:r>
            <a:r>
              <a:rPr lang="ru-RU" sz="2400" b="1" dirty="0" smtClean="0">
                <a:solidFill>
                  <a:srgbClr val="0000FF"/>
                </a:solidFill>
                <a:latin typeface="Bookman Old Style" pitchFamily="18" charset="0"/>
                <a:cs typeface="Times New Roman" pitchFamily="18" charset="0"/>
              </a:rPr>
              <a:t>ГБУЗ «Крыловская ЦРБ» МЗ КК</a:t>
            </a:r>
            <a:r>
              <a:rPr lang="ru-RU" sz="2400" b="1" i="1" dirty="0" smtClean="0">
                <a:solidFill>
                  <a:srgbClr val="0000FF"/>
                </a:solidFill>
                <a:latin typeface="Bookman Old Style" pitchFamily="18" charset="0"/>
              </a:rPr>
              <a:t> </a:t>
            </a:r>
            <a:endParaRPr lang="ru-RU" sz="2400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7200" y="71414"/>
            <a:ext cx="8229600" cy="1471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Обратите внимание!!!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357554" y="2285992"/>
            <a:ext cx="5357882" cy="33718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Этап 1. </a:t>
            </a:r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Поставить перед собой определенные и реальные цели.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Этап 2. </a:t>
            </a:r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Планирование поисков работы.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Этап 3. </a:t>
            </a:r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Выполнение плана поиска работы.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Этап 4. </a:t>
            </a:r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Подготовка и прохождение собеседования.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Bookman Old Style" pitchFamily="18" charset="0"/>
              </a:rPr>
              <a:t>Этап 5. </a:t>
            </a:r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Принятие решения и заключение контракта</a:t>
            </a:r>
            <a:endParaRPr lang="ru-RU" sz="2000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  <p:pic>
        <p:nvPicPr>
          <p:cNvPr id="5" name="Picture 2" descr="C:\Users\Рита\Desktop\Человечки для презентвации\a25.jpg"/>
          <p:cNvPicPr>
            <a:picLocks noChangeAspect="1" noChangeArrowheads="1"/>
          </p:cNvPicPr>
          <p:nvPr/>
        </p:nvPicPr>
        <p:blipFill>
          <a:blip r:embed="rId2"/>
          <a:srcRect l="19204" r="19344" b="3981"/>
          <a:stretch>
            <a:fillRect/>
          </a:stretch>
        </p:blipFill>
        <p:spPr bwMode="auto">
          <a:xfrm>
            <a:off x="285720" y="1785926"/>
            <a:ext cx="2786082" cy="4301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28596" y="1785926"/>
            <a:ext cx="8215370" cy="15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000" b="1" i="1" dirty="0" smtClean="0">
                <a:latin typeface="Bookman Old Style" pitchFamily="18" charset="0"/>
              </a:rPr>
              <a:t>Пассивная фаза включает в себя: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- сбор и анализ информации о вакансиях;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- составление резюме;</a:t>
            </a:r>
          </a:p>
          <a:p>
            <a:pPr lvl="0"/>
            <a:r>
              <a:rPr lang="ru-RU" sz="2000" i="1" dirty="0" smtClean="0">
                <a:solidFill>
                  <a:srgbClr val="0000FF"/>
                </a:solidFill>
                <a:latin typeface="Bookman Old Style" pitchFamily="18" charset="0"/>
              </a:rPr>
              <a:t>- подготовку рекомендательных и сопроводительных писем.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2844" y="171448"/>
            <a:ext cx="8715436" cy="1471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6600"/>
                </a:solidFill>
                <a:latin typeface="Bookman Old Style" pitchFamily="18" charset="0"/>
              </a:rPr>
              <a:t>Основные фазы поиска работы: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755129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Bookman Old Style" pitchFamily="18" charset="0"/>
              </a:rPr>
              <a:t>Активная:</a:t>
            </a:r>
          </a:p>
          <a:p>
            <a:r>
              <a:rPr lang="ru-RU" i="1" dirty="0" smtClean="0">
                <a:solidFill>
                  <a:srgbClr val="0000FF"/>
                </a:solidFill>
                <a:latin typeface="Bookman Old Style" pitchFamily="18" charset="0"/>
              </a:rPr>
              <a:t>- Установление контакта с работодателем,</a:t>
            </a:r>
          </a:p>
          <a:p>
            <a:r>
              <a:rPr lang="ru-RU" i="1" dirty="0" smtClean="0">
                <a:solidFill>
                  <a:srgbClr val="0000FF"/>
                </a:solidFill>
                <a:latin typeface="Bookman Old Style" pitchFamily="18" charset="0"/>
              </a:rPr>
              <a:t>- Подготовка к собеседованию,</a:t>
            </a:r>
          </a:p>
          <a:p>
            <a:r>
              <a:rPr lang="ru-RU" i="1" dirty="0" smtClean="0">
                <a:solidFill>
                  <a:srgbClr val="0000FF"/>
                </a:solidFill>
                <a:latin typeface="Bookman Old Style" pitchFamily="18" charset="0"/>
              </a:rPr>
              <a:t>- Прохождение собеседования,</a:t>
            </a:r>
          </a:p>
          <a:p>
            <a:r>
              <a:rPr lang="ru-RU" i="1" dirty="0" smtClean="0">
                <a:solidFill>
                  <a:srgbClr val="0000FF"/>
                </a:solidFill>
                <a:latin typeface="Bookman Old Style" pitchFamily="18" charset="0"/>
              </a:rPr>
              <a:t>- Принятие решения,</a:t>
            </a:r>
          </a:p>
          <a:p>
            <a:r>
              <a:rPr lang="ru-RU" i="1" dirty="0" smtClean="0">
                <a:solidFill>
                  <a:srgbClr val="0000FF"/>
                </a:solidFill>
                <a:latin typeface="Bookman Old Style" pitchFamily="18" charset="0"/>
              </a:rPr>
              <a:t>- Обратная связь с руководителями других организаций, куда поступало предложение услуг от соискателя</a:t>
            </a:r>
            <a:endParaRPr lang="ru-RU" i="1" dirty="0">
              <a:solidFill>
                <a:srgbClr val="0000FF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28596" y="1785926"/>
            <a:ext cx="8215370" cy="41434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 - Государственная служба занятости населения; </a:t>
            </a:r>
          </a:p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 </a:t>
            </a:r>
          </a:p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- Ярмарки вакансий;</a:t>
            </a:r>
          </a:p>
          <a:p>
            <a:pPr lvl="0"/>
            <a:endParaRPr lang="ru-RU" sz="2000" b="1" i="1" dirty="0" smtClean="0">
              <a:solidFill>
                <a:srgbClr val="FF6600"/>
              </a:solidFill>
              <a:latin typeface="Bookman Old Style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- Средства массовой информации (СМИ): объявления в газетах и журналах, специальных бюллетенях, реклама на радио и телевидении;</a:t>
            </a:r>
          </a:p>
          <a:p>
            <a:pPr lvl="0"/>
            <a:endParaRPr lang="ru-RU" sz="2000" b="1" i="1" dirty="0" smtClean="0">
              <a:solidFill>
                <a:srgbClr val="FF6600"/>
              </a:solidFill>
              <a:latin typeface="Bookman Old Style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- Частные службы трудоустройства агентства и </a:t>
            </a:r>
            <a:r>
              <a:rPr lang="ru-RU" sz="2000" b="1" i="1" dirty="0" err="1" smtClean="0">
                <a:solidFill>
                  <a:srgbClr val="FF6600"/>
                </a:solidFill>
                <a:latin typeface="Bookman Old Style" pitchFamily="18" charset="0"/>
              </a:rPr>
              <a:t>рекрутинговые</a:t>
            </a:r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 агентства;</a:t>
            </a:r>
          </a:p>
          <a:p>
            <a:pPr lvl="0"/>
            <a:endParaRPr lang="ru-RU" sz="2000" b="1" i="1" dirty="0" smtClean="0">
              <a:solidFill>
                <a:srgbClr val="FF6600"/>
              </a:solidFill>
              <a:latin typeface="Bookman Old Style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- Сообщения знакомых, друзей, коллег, соседей;</a:t>
            </a:r>
          </a:p>
          <a:p>
            <a:pPr lvl="0"/>
            <a:endParaRPr lang="ru-RU" sz="2000" b="1" i="1" dirty="0" smtClean="0">
              <a:solidFill>
                <a:srgbClr val="FF6600"/>
              </a:solidFill>
              <a:latin typeface="Bookman Old Style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FF6600"/>
                </a:solidFill>
                <a:latin typeface="Bookman Old Style" pitchFamily="18" charset="0"/>
              </a:rPr>
              <a:t>- Интернет.</a:t>
            </a:r>
            <a:endParaRPr lang="ru-RU" sz="2000" b="1" i="1" dirty="0">
              <a:solidFill>
                <a:srgbClr val="FF6600"/>
              </a:solidFill>
              <a:latin typeface="Bookman Old Style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42844" y="171448"/>
            <a:ext cx="8715436" cy="1471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00FF"/>
                </a:solidFill>
                <a:latin typeface="Bookman Old Style" pitchFamily="18" charset="0"/>
              </a:rPr>
              <a:t>Источники информации о вакансиях и их использование: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СУ\Desktop\Новая папка\ИАП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4357686" cy="3084518"/>
          </a:xfrm>
          <a:prstGeom prst="rect">
            <a:avLst/>
          </a:prstGeom>
          <a:noFill/>
        </p:spPr>
      </p:pic>
      <p:pic>
        <p:nvPicPr>
          <p:cNvPr id="2050" name="Picture 2" descr="C:\Users\АСУ\Desktop\Новая папка\работа в россии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1" y="3643314"/>
            <a:ext cx="5469593" cy="2643206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4286216" y="357166"/>
            <a:ext cx="4857784" cy="1928826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Интерактивный портал </a:t>
            </a:r>
            <a:br>
              <a:rPr lang="ru-RU" sz="18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службы труда и занятости населения</a:t>
            </a:r>
            <a:br>
              <a:rPr lang="ru-RU" sz="18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Министерства труда и социального развития Краснодарского края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www.kubzan.ru</a:t>
            </a:r>
            <a:r>
              <a:rPr lang="ru-RU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14282" y="3786190"/>
            <a:ext cx="3500462" cy="1928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99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Сайт Работа в России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Общероссийская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база вакансий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www.trudvsem.ru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АСУ\Desktop\Новая папка\ИАП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8586776" cy="6973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СУ\Desktop\Новая папка\ИАП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501"/>
            <a:ext cx="9501222" cy="8069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СУ\Desktop\Новая папка\ИАП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191"/>
            <a:ext cx="8391545" cy="6834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179</TotalTime>
  <Words>550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Каждая жизнь – это картина. Родители дают холст, судьба – рамку, Общество - краски, ну, а рисовать приходится нам самим!</vt:lpstr>
      <vt:lpstr>Государственное казенное учреждение Краснодарского края «Центр занятости населения Крыловского района»</vt:lpstr>
      <vt:lpstr>Слайд 3</vt:lpstr>
      <vt:lpstr>Слайд 4</vt:lpstr>
      <vt:lpstr>Слайд 5</vt:lpstr>
      <vt:lpstr>Интерактивный портал  службы труда и занятости населения Министерства труда и социального развития Краснодарского края (www.kubzan.ru)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Конструктор резюме на сайте Работа в России</vt:lpstr>
      <vt:lpstr>Непосредственное обращение к работодателю</vt:lpstr>
      <vt:lpstr>Вдохновляйтесь!</vt:lpstr>
      <vt:lpstr>Государственное бюджетное учреждение здравоохранения «Крыловская центральная районная больница»  министерства здравоохранения Краснодарского края (ГБУЗ «Крыловская ЦРБ» МЗ КК)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учреждение Краснодарского края «Центр занятости населения Крыловского района»</dc:title>
  <dc:creator>Пользователь Windows</dc:creator>
  <cp:lastModifiedBy>Пользователь Windows</cp:lastModifiedBy>
  <cp:revision>22</cp:revision>
  <dcterms:created xsi:type="dcterms:W3CDTF">2020-12-10T11:34:06Z</dcterms:created>
  <dcterms:modified xsi:type="dcterms:W3CDTF">2020-12-14T05:10:45Z</dcterms:modified>
</cp:coreProperties>
</file>